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7" r:id="rId5"/>
    <p:sldId id="266" r:id="rId6"/>
    <p:sldId id="259" r:id="rId7"/>
    <p:sldId id="260" r:id="rId8"/>
    <p:sldId id="262" r:id="rId9"/>
    <p:sldId id="261" r:id="rId10"/>
    <p:sldId id="263" r:id="rId11"/>
    <p:sldId id="26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01"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72200"/>
            <a:ext cx="9140825" cy="685800"/>
          </a:xfrm>
          <a:prstGeom prst="rect">
            <a:avLst/>
          </a:prstGeom>
          <a:solidFill>
            <a:srgbClr val="9E7E38"/>
          </a:solidFill>
          <a:ln w="9525">
            <a:solidFill>
              <a:srgbClr val="9E7E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Line 7"/>
          <p:cNvSpPr>
            <a:spLocks noChangeShapeType="1"/>
          </p:cNvSpPr>
          <p:nvPr/>
        </p:nvSpPr>
        <p:spPr bwMode="auto">
          <a:xfrm>
            <a:off x="2286000" y="2284413"/>
            <a:ext cx="4570413" cy="0"/>
          </a:xfrm>
          <a:prstGeom prst="line">
            <a:avLst/>
          </a:prstGeom>
          <a:noFill/>
          <a:ln w="25400">
            <a:solidFill>
              <a:srgbClr val="9E7E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6" name="Picture 10" descr="wf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4191000"/>
            <a:ext cx="2819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8" charset="0"/>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pPr lvl="0"/>
            <a:r>
              <a:rPr lang="en-US" noProof="0" smtClean="0"/>
              <a:t>Click to edit Master subtitle style</a:t>
            </a:r>
          </a:p>
        </p:txBody>
      </p:sp>
      <p:sp>
        <p:nvSpPr>
          <p:cNvPr id="7" name="Rectangle 5"/>
          <p:cNvSpPr>
            <a:spLocks noGrp="1" noChangeArrowheads="1"/>
          </p:cNvSpPr>
          <p:nvPr>
            <p:ph type="ftr" sz="quarter" idx="10"/>
          </p:nvPr>
        </p:nvSpPr>
        <p:spPr bwMode="auto">
          <a:xfrm>
            <a:off x="457200" y="6169025"/>
            <a:ext cx="8229600" cy="685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spcBef>
                <a:spcPct val="0"/>
              </a:spcBef>
              <a:defRPr sz="1600">
                <a:solidFill>
                  <a:schemeClr val="tx2"/>
                </a:solidFill>
                <a:ea typeface="+mn-ea"/>
                <a:cs typeface="+mn-cs"/>
              </a:defRPr>
            </a:lvl1pPr>
          </a:lstStyle>
          <a:p>
            <a:endParaRPr lang="en-US"/>
          </a:p>
        </p:txBody>
      </p:sp>
    </p:spTree>
    <p:extLst>
      <p:ext uri="{BB962C8B-B14F-4D97-AF65-F5344CB8AC3E}">
        <p14:creationId xmlns:p14="http://schemas.microsoft.com/office/powerpoint/2010/main" val="75198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74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0"/>
            <a:ext cx="20558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48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392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2266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87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66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552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62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339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820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8"/>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5613" y="1600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 Goes Here</a:t>
            </a:r>
          </a:p>
          <a:p>
            <a:pPr lvl="0"/>
            <a:endParaRPr lang="en-US"/>
          </a:p>
        </p:txBody>
      </p:sp>
      <p:sp>
        <p:nvSpPr>
          <p:cNvPr id="1027" name="Rectangle 7"/>
          <p:cNvSpPr>
            <a:spLocks noChangeArrowheads="1"/>
          </p:cNvSpPr>
          <p:nvPr/>
        </p:nvSpPr>
        <p:spPr bwMode="auto">
          <a:xfrm>
            <a:off x="0" y="0"/>
            <a:ext cx="9140825" cy="914400"/>
          </a:xfrm>
          <a:prstGeom prst="rect">
            <a:avLst/>
          </a:prstGeom>
          <a:solidFill>
            <a:srgbClr val="9E7E38"/>
          </a:solidFill>
          <a:ln w="9525">
            <a:solidFill>
              <a:srgbClr val="9E7E3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8" name="Rectangle 2"/>
          <p:cNvSpPr>
            <a:spLocks noGrp="1" noChangeArrowheads="1"/>
          </p:cNvSpPr>
          <p:nvPr>
            <p:ph type="title"/>
          </p:nvPr>
        </p:nvSpPr>
        <p:spPr bwMode="auto">
          <a:xfrm>
            <a:off x="3198813" y="0"/>
            <a:ext cx="5484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TITLE GOES HERE</a:t>
            </a:r>
          </a:p>
        </p:txBody>
      </p:sp>
      <p:sp>
        <p:nvSpPr>
          <p:cNvPr id="1029" name="Rectangle 9"/>
          <p:cNvSpPr>
            <a:spLocks noChangeArrowheads="1"/>
          </p:cNvSpPr>
          <p:nvPr/>
        </p:nvSpPr>
        <p:spPr bwMode="auto">
          <a:xfrm>
            <a:off x="0" y="0"/>
            <a:ext cx="2741613" cy="9144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0" name="Picture 8" descr="wfu"/>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 y="228600"/>
            <a:ext cx="2293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10"/>
          <p:cNvSpPr>
            <a:spLocks noChangeShapeType="1"/>
          </p:cNvSpPr>
          <p:nvPr/>
        </p:nvSpPr>
        <p:spPr bwMode="auto">
          <a:xfrm>
            <a:off x="547688" y="6400800"/>
            <a:ext cx="80438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rtl="0" eaLnBrk="1" fontAlgn="base" hangingPunct="1">
        <a:spcBef>
          <a:spcPct val="0"/>
        </a:spcBef>
        <a:spcAft>
          <a:spcPct val="0"/>
        </a:spcAft>
        <a:defRPr sz="2400">
          <a:solidFill>
            <a:schemeClr val="tx2"/>
          </a:solidFill>
          <a:latin typeface="+mj-lt"/>
          <a:ea typeface="ＭＳ Ｐゴシック" charset="0"/>
          <a:cs typeface="ＭＳ Ｐゴシック" charset="0"/>
        </a:defRPr>
      </a:lvl1pPr>
      <a:lvl2pPr algn="r"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2pPr>
      <a:lvl3pPr algn="r"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3pPr>
      <a:lvl4pPr algn="r"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4pPr>
      <a:lvl5pPr algn="r" rtl="0" eaLnBrk="1" fontAlgn="base" hangingPunct="1">
        <a:spcBef>
          <a:spcPct val="0"/>
        </a:spcBef>
        <a:spcAft>
          <a:spcPct val="0"/>
        </a:spcAft>
        <a:defRPr sz="2400">
          <a:solidFill>
            <a:schemeClr val="tx2"/>
          </a:solidFill>
          <a:latin typeface="Arial" charset="0"/>
          <a:ea typeface="ＭＳ Ｐゴシック" charset="0"/>
          <a:cs typeface="ＭＳ Ｐゴシック" charset="0"/>
        </a:defRPr>
      </a:lvl5pPr>
      <a:lvl6pPr marL="457200" algn="r" rtl="0" eaLnBrk="1" fontAlgn="base" hangingPunct="1">
        <a:spcBef>
          <a:spcPct val="0"/>
        </a:spcBef>
        <a:spcAft>
          <a:spcPct val="0"/>
        </a:spcAft>
        <a:defRPr sz="2400">
          <a:solidFill>
            <a:schemeClr val="tx2"/>
          </a:solidFill>
          <a:latin typeface="Arial" charset="0"/>
        </a:defRPr>
      </a:lvl6pPr>
      <a:lvl7pPr marL="914400" algn="r" rtl="0" eaLnBrk="1" fontAlgn="base" hangingPunct="1">
        <a:spcBef>
          <a:spcPct val="0"/>
        </a:spcBef>
        <a:spcAft>
          <a:spcPct val="0"/>
        </a:spcAft>
        <a:defRPr sz="2400">
          <a:solidFill>
            <a:schemeClr val="tx2"/>
          </a:solidFill>
          <a:latin typeface="Arial" charset="0"/>
        </a:defRPr>
      </a:lvl7pPr>
      <a:lvl8pPr marL="1371600" algn="r" rtl="0" eaLnBrk="1" fontAlgn="base" hangingPunct="1">
        <a:spcBef>
          <a:spcPct val="0"/>
        </a:spcBef>
        <a:spcAft>
          <a:spcPct val="0"/>
        </a:spcAft>
        <a:defRPr sz="2400">
          <a:solidFill>
            <a:schemeClr val="tx2"/>
          </a:solidFill>
          <a:latin typeface="Arial" charset="0"/>
        </a:defRPr>
      </a:lvl8pPr>
      <a:lvl9pPr marL="1828800" algn="r"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20000"/>
        </a:spcBef>
        <a:spcAft>
          <a:spcPct val="0"/>
        </a:spcAft>
        <a:defRPr sz="2400" b="1">
          <a:solidFill>
            <a:schemeClr val="tx1"/>
          </a:solidFill>
          <a:latin typeface="+mn-lt"/>
          <a:ea typeface="ＭＳ Ｐゴシック" charset="0"/>
          <a:cs typeface="ＭＳ Ｐゴシック" charset="0"/>
        </a:defRPr>
      </a:lvl1pPr>
      <a:lvl2pPr marL="1165225" indent="-533400" algn="l" rtl="0" eaLnBrk="1" fontAlgn="base" hangingPunct="1">
        <a:spcBef>
          <a:spcPct val="20000"/>
        </a:spcBef>
        <a:spcAft>
          <a:spcPct val="0"/>
        </a:spcAft>
        <a:defRPr sz="2800">
          <a:solidFill>
            <a:schemeClr val="tx1"/>
          </a:solidFill>
          <a:latin typeface="+mn-lt"/>
          <a:ea typeface="ＭＳ Ｐゴシック" charset="0"/>
        </a:defRPr>
      </a:lvl2pPr>
      <a:lvl3pPr marL="1736725" indent="-457200" algn="l" rtl="0" eaLnBrk="1" fontAlgn="base" hangingPunct="1">
        <a:spcBef>
          <a:spcPct val="20000"/>
        </a:spcBef>
        <a:spcAft>
          <a:spcPct val="0"/>
        </a:spcAft>
        <a:defRPr sz="2400">
          <a:solidFill>
            <a:schemeClr val="tx1"/>
          </a:solidFill>
          <a:latin typeface="+mn-lt"/>
          <a:ea typeface="ＭＳ Ｐゴシック" charset="0"/>
        </a:defRPr>
      </a:lvl3pPr>
      <a:lvl4pPr marL="2232025" indent="-381000" algn="l" rtl="0" eaLnBrk="1" fontAlgn="base" hangingPunct="1">
        <a:spcBef>
          <a:spcPct val="20000"/>
        </a:spcBef>
        <a:spcAft>
          <a:spcPct val="0"/>
        </a:spcAft>
        <a:defRPr sz="2000">
          <a:solidFill>
            <a:schemeClr val="tx1"/>
          </a:solidFill>
          <a:latin typeface="+mn-lt"/>
          <a:ea typeface="ＭＳ Ｐゴシック" charset="0"/>
        </a:defRPr>
      </a:lvl4pPr>
      <a:lvl5pPr marL="2727325" indent="-381000" algn="l" rtl="0" eaLnBrk="1" fontAlgn="base" hangingPunct="1">
        <a:spcBef>
          <a:spcPct val="20000"/>
        </a:spcBef>
        <a:spcAft>
          <a:spcPct val="0"/>
        </a:spcAft>
        <a:defRPr sz="2000">
          <a:solidFill>
            <a:schemeClr val="tx1"/>
          </a:solidFill>
          <a:latin typeface="+mn-lt"/>
          <a:ea typeface="ＭＳ Ｐゴシック" charset="0"/>
        </a:defRPr>
      </a:lvl5pPr>
      <a:lvl6pPr marL="3184525" indent="-381000" algn="l" rtl="0" eaLnBrk="1" fontAlgn="base" hangingPunct="1">
        <a:spcBef>
          <a:spcPct val="20000"/>
        </a:spcBef>
        <a:spcAft>
          <a:spcPct val="0"/>
        </a:spcAft>
        <a:defRPr sz="2000">
          <a:solidFill>
            <a:schemeClr val="tx1"/>
          </a:solidFill>
          <a:latin typeface="+mn-lt"/>
        </a:defRPr>
      </a:lvl6pPr>
      <a:lvl7pPr marL="3641725" indent="-381000" algn="l" rtl="0" eaLnBrk="1" fontAlgn="base" hangingPunct="1">
        <a:spcBef>
          <a:spcPct val="20000"/>
        </a:spcBef>
        <a:spcAft>
          <a:spcPct val="0"/>
        </a:spcAft>
        <a:defRPr sz="2000">
          <a:solidFill>
            <a:schemeClr val="tx1"/>
          </a:solidFill>
          <a:latin typeface="+mn-lt"/>
        </a:defRPr>
      </a:lvl7pPr>
      <a:lvl8pPr marL="4098925" indent="-381000" algn="l" rtl="0" eaLnBrk="1" fontAlgn="base" hangingPunct="1">
        <a:spcBef>
          <a:spcPct val="20000"/>
        </a:spcBef>
        <a:spcAft>
          <a:spcPct val="0"/>
        </a:spcAft>
        <a:defRPr sz="2000">
          <a:solidFill>
            <a:schemeClr val="tx1"/>
          </a:solidFill>
          <a:latin typeface="+mn-lt"/>
        </a:defRPr>
      </a:lvl8pPr>
      <a:lvl9pPr marL="4556125" indent="-3810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0.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hyperlink" Target="https://docs.google.com/a/wfu.edu/forms/d/e/1FAIpQLSfcT5kS8gn9UYv3d0f9Rv2VpFmv0TO1NQY2LGQG_drYnVaSFw/viewform?embedded=true&amp;formkey=dFo5TkVGNGpxX29HM0YyRHJ6V1QzU3c6MQ"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1.m4a"/><Relationship Id="rId1" Type="http://schemas.openxmlformats.org/officeDocument/2006/relationships/audio" Target="NULL"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2.m4a"/><Relationship Id="rId1" Type="http://schemas.openxmlformats.org/officeDocument/2006/relationships/audio" Target="NULL"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hyperlink" Target="http://www.citiprogram.org/"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8.m4a"/><Relationship Id="rId1" Type="http://schemas.openxmlformats.org/officeDocument/2006/relationships/audio" Target="NUL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9.m4a"/><Relationship Id="rId1" Type="http://schemas.openxmlformats.org/officeDocument/2006/relationships/audio" Target="NUL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70025"/>
          </a:xfrm>
        </p:spPr>
        <p:txBody>
          <a:bodyPr/>
          <a:lstStyle/>
          <a:p>
            <a:r>
              <a:rPr lang="en-US" dirty="0" smtClean="0"/>
              <a:t>Getting Started with Human Subjects Research</a:t>
            </a:r>
            <a:endParaRPr lang="en-US" dirty="0"/>
          </a:p>
        </p:txBody>
      </p:sp>
      <p:sp>
        <p:nvSpPr>
          <p:cNvPr id="3" name="Subtitle 2"/>
          <p:cNvSpPr>
            <a:spLocks noGrp="1"/>
          </p:cNvSpPr>
          <p:nvPr>
            <p:ph type="subTitle" idx="1"/>
          </p:nvPr>
        </p:nvSpPr>
        <p:spPr>
          <a:xfrm>
            <a:off x="1295400" y="2362200"/>
            <a:ext cx="6400800" cy="914400"/>
          </a:xfrm>
        </p:spPr>
        <p:txBody>
          <a:bodyPr>
            <a:normAutofit/>
          </a:bodyPr>
          <a:lstStyle/>
          <a:p>
            <a:r>
              <a:rPr lang="en-US" dirty="0" smtClean="0"/>
              <a:t>CITI and </a:t>
            </a:r>
            <a:r>
              <a:rPr lang="en-US" dirty="0" err="1" smtClean="0"/>
              <a:t>eIRB</a:t>
            </a:r>
            <a:r>
              <a:rPr lang="en-US" dirty="0" smtClean="0"/>
              <a:t> access</a:t>
            </a:r>
            <a:endParaRPr lang="en-US" dirty="0"/>
          </a:p>
        </p:txBody>
      </p:sp>
      <p:pic>
        <p:nvPicPr>
          <p:cNvPr id="6" name="Recorded Sound">
            <a:hlinkClick r:id="" action="ppaction://media"/>
          </p:cNvPr>
          <p:cNvPicPr>
            <a:picLocks noChangeAspect="1"/>
          </p:cNvPicPr>
          <p:nvPr>
            <a:audioFile r:link="rId1"/>
            <p:extLst>
              <p:ext uri="{DAA4B4D4-6D71-4841-9C94-3DE7FCFB9230}">
                <p14:media xmlns:p14="http://schemas.microsoft.com/office/powerpoint/2010/main" r:embed="rId2">
                  <p14:trim st="3000"/>
                </p14:media>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342754657"/>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p:txBody>
          <a:bodyPr/>
          <a:lstStyle/>
          <a:p>
            <a:r>
              <a:rPr lang="en-US" dirty="0" smtClean="0"/>
              <a:t>Upon completion of CITI, you must request an account to access </a:t>
            </a:r>
            <a:r>
              <a:rPr lang="en-US" dirty="0" err="1" smtClean="0"/>
              <a:t>eIRB</a:t>
            </a:r>
            <a:r>
              <a:rPr lang="en-US" dirty="0" smtClean="0"/>
              <a:t>, our electronic application. </a:t>
            </a:r>
          </a:p>
          <a:p>
            <a:endParaRPr lang="en-US" dirty="0"/>
          </a:p>
          <a:p>
            <a:pPr lvl="1"/>
            <a:r>
              <a:rPr lang="en-US" sz="2400" dirty="0" smtClean="0"/>
              <a:t>Complete the </a:t>
            </a:r>
            <a:r>
              <a:rPr lang="en-US" sz="2400" u="sng" dirty="0" smtClean="0">
                <a:hlinkClick r:id="rId4"/>
              </a:rPr>
              <a:t>eIRB </a:t>
            </a:r>
            <a:r>
              <a:rPr lang="en-US" sz="2400" u="sng" dirty="0">
                <a:hlinkClick r:id="rId4"/>
              </a:rPr>
              <a:t>account request </a:t>
            </a:r>
            <a:r>
              <a:rPr lang="en-US" sz="2400" u="sng" dirty="0" smtClean="0">
                <a:hlinkClick r:id="rId4"/>
              </a:rPr>
              <a:t>form</a:t>
            </a:r>
            <a:r>
              <a:rPr lang="en-US" sz="2400" dirty="0" smtClean="0"/>
              <a:t> and submit.</a:t>
            </a:r>
          </a:p>
          <a:p>
            <a:pPr lvl="1"/>
            <a:endParaRPr lang="en-US" sz="2400" dirty="0" smtClean="0"/>
          </a:p>
          <a:p>
            <a:pPr lvl="1"/>
            <a:r>
              <a:rPr lang="en-US" sz="2400" dirty="0" smtClean="0"/>
              <a:t>You will receive an automated email from Information Systems instructing you to change your DEACNET password. Complexity requirements for your new password will be included.</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3200"/>
                </p14:media>
              </p:ext>
            </p:extLst>
          </p:nvPr>
        </p:nvPicPr>
        <p:blipFill>
          <a:blip r:embed="rId5"/>
          <a:stretch>
            <a:fillRect/>
          </a:stretch>
        </p:blipFill>
        <p:spPr>
          <a:xfrm>
            <a:off x="8438356" y="5791200"/>
            <a:ext cx="487363" cy="487363"/>
          </a:xfrm>
          <a:prstGeom prst="rect">
            <a:avLst/>
          </a:prstGeom>
        </p:spPr>
      </p:pic>
    </p:spTree>
    <p:extLst>
      <p:ext uri="{BB962C8B-B14F-4D97-AF65-F5344CB8AC3E}">
        <p14:creationId xmlns:p14="http://schemas.microsoft.com/office/powerpoint/2010/main" val="2805530299"/>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to Remember</a:t>
            </a:r>
            <a:endParaRPr lang="en-US" dirty="0"/>
          </a:p>
        </p:txBody>
      </p:sp>
      <p:sp>
        <p:nvSpPr>
          <p:cNvPr id="3" name="Content Placeholder 2"/>
          <p:cNvSpPr>
            <a:spLocks noGrp="1"/>
          </p:cNvSpPr>
          <p:nvPr>
            <p:ph idx="1"/>
          </p:nvPr>
        </p:nvSpPr>
        <p:spPr/>
        <p:txBody>
          <a:bodyPr/>
          <a:lstStyle/>
          <a:p>
            <a:pPr>
              <a:buFont typeface="Arial"/>
              <a:buChar char="•"/>
            </a:pPr>
            <a:r>
              <a:rPr lang="en-US" b="0" dirty="0" smtClean="0"/>
              <a:t>Choose the </a:t>
            </a:r>
            <a:r>
              <a:rPr lang="en-US" dirty="0" smtClean="0"/>
              <a:t>Human Research </a:t>
            </a:r>
            <a:r>
              <a:rPr lang="en-US" b="0" dirty="0" smtClean="0"/>
              <a:t>category - not RCR, COI or IRB Member.</a:t>
            </a:r>
          </a:p>
          <a:p>
            <a:pPr marL="0" indent="0"/>
            <a:endParaRPr lang="en-US" b="0" dirty="0" smtClean="0"/>
          </a:p>
          <a:p>
            <a:pPr>
              <a:buFont typeface="Arial"/>
              <a:buChar char="•"/>
            </a:pPr>
            <a:r>
              <a:rPr lang="en-US" b="0" dirty="0" smtClean="0"/>
              <a:t>Affiliate with </a:t>
            </a:r>
            <a:r>
              <a:rPr lang="en-US" dirty="0" smtClean="0"/>
              <a:t>WFU</a:t>
            </a:r>
            <a:r>
              <a:rPr lang="en-US" b="0" dirty="0" smtClean="0"/>
              <a:t>, not WFSOM.</a:t>
            </a:r>
          </a:p>
          <a:p>
            <a:pPr marL="0" indent="0"/>
            <a:endParaRPr lang="en-US" b="0" dirty="0" smtClean="0"/>
          </a:p>
          <a:p>
            <a:pPr>
              <a:buFont typeface="Arial"/>
              <a:buChar char="•"/>
            </a:pPr>
            <a:r>
              <a:rPr lang="en-US" b="0" dirty="0" smtClean="0"/>
              <a:t>Record your CITI </a:t>
            </a:r>
            <a:r>
              <a:rPr lang="en-US" dirty="0" smtClean="0"/>
              <a:t>username </a:t>
            </a:r>
            <a:r>
              <a:rPr lang="en-US" b="0" dirty="0" smtClean="0"/>
              <a:t>and </a:t>
            </a:r>
            <a:r>
              <a:rPr lang="en-US" dirty="0" smtClean="0"/>
              <a:t>password.</a:t>
            </a:r>
          </a:p>
          <a:p>
            <a:pPr marL="0" indent="0"/>
            <a:endParaRPr lang="en-US" b="0" dirty="0" smtClean="0"/>
          </a:p>
          <a:p>
            <a:pPr>
              <a:buFont typeface="Arial"/>
              <a:buChar char="•"/>
            </a:pPr>
            <a:r>
              <a:rPr lang="en-US" b="0" dirty="0" smtClean="0"/>
              <a:t>CITI completion does </a:t>
            </a:r>
            <a:r>
              <a:rPr lang="en-US" dirty="0" smtClean="0"/>
              <a:t>NOT</a:t>
            </a:r>
            <a:r>
              <a:rPr lang="en-US" b="0" dirty="0" smtClean="0"/>
              <a:t> give you access to </a:t>
            </a:r>
            <a:r>
              <a:rPr lang="en-US" b="0" dirty="0" err="1" smtClean="0"/>
              <a:t>eIRB</a:t>
            </a:r>
            <a:r>
              <a:rPr lang="en-US" b="0" dirty="0" smtClean="0"/>
              <a:t>.</a:t>
            </a:r>
          </a:p>
          <a:p>
            <a:pPr marL="0" indent="0"/>
            <a:endParaRPr lang="en-US" b="0" dirty="0" smtClean="0"/>
          </a:p>
          <a:p>
            <a:pPr>
              <a:buFont typeface="Arial"/>
              <a:buChar char="•"/>
            </a:pPr>
            <a:r>
              <a:rPr lang="en-US" b="0" dirty="0" smtClean="0"/>
              <a:t>Comply with the DEACNET password change instructions </a:t>
            </a:r>
            <a:r>
              <a:rPr lang="en-US" dirty="0" smtClean="0"/>
              <a:t>exactly</a:t>
            </a:r>
            <a:r>
              <a:rPr lang="en-US" b="0" dirty="0" smtClean="0"/>
              <a:t>.</a:t>
            </a:r>
            <a:endParaRPr lang="en-US" b="0"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st="2800"/>
                </p14:media>
              </p:ext>
            </p:extLst>
          </p:nvPr>
        </p:nvPicPr>
        <p:blipFill>
          <a:blip r:embed="rId4"/>
          <a:stretch>
            <a:fillRect/>
          </a:stretch>
        </p:blipFill>
        <p:spPr>
          <a:xfrm>
            <a:off x="8534400" y="5928518"/>
            <a:ext cx="487363" cy="487363"/>
          </a:xfrm>
          <a:prstGeom prst="rect">
            <a:avLst/>
          </a:prstGeom>
        </p:spPr>
      </p:pic>
    </p:spTree>
    <p:extLst>
      <p:ext uri="{BB962C8B-B14F-4D97-AF65-F5344CB8AC3E}">
        <p14:creationId xmlns:p14="http://schemas.microsoft.com/office/powerpoint/2010/main" val="425370916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77" fill="hold"/>
                                        <p:tgtEl>
                                          <p:spTgt spid="5"/>
                                        </p:tgtEl>
                                      </p:cBhvr>
                                    </p:cmd>
                                  </p:childTnLst>
                                </p:cTn>
                              </p:par>
                              <p:par>
                                <p:cTn id="7" presetID="10" presetClass="entr" presetSubtype="0" fill="hold" nodeType="withEffect">
                                  <p:stCondLst>
                                    <p:cond delay="2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94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15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18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2300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Contact us! </a:t>
            </a:r>
          </a:p>
          <a:p>
            <a:r>
              <a:rPr lang="en-US" dirty="0" smtClean="0"/>
              <a:t>758-5888</a:t>
            </a:r>
          </a:p>
          <a:p>
            <a:r>
              <a:rPr lang="en-US" dirty="0" smtClean="0"/>
              <a:t>irb@wfu.edu</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2800"/>
                </p14:media>
              </p:ext>
            </p:extLst>
          </p:nvPr>
        </p:nvPicPr>
        <p:blipFill>
          <a:blip r:embed="rId4"/>
          <a:stretch>
            <a:fillRect/>
          </a:stretch>
        </p:blipFill>
        <p:spPr>
          <a:xfrm>
            <a:off x="8382000" y="5720642"/>
            <a:ext cx="487363" cy="487363"/>
          </a:xfrm>
          <a:prstGeom prst="rect">
            <a:avLst/>
          </a:prstGeom>
        </p:spPr>
      </p:pic>
    </p:spTree>
    <p:extLst>
      <p:ext uri="{BB962C8B-B14F-4D97-AF65-F5344CB8AC3E}">
        <p14:creationId xmlns:p14="http://schemas.microsoft.com/office/powerpoint/2010/main" val="61084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Requirements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 Collaborative </a:t>
            </a:r>
            <a:r>
              <a:rPr lang="en-US" dirty="0"/>
              <a:t>Institutional Training </a:t>
            </a:r>
            <a:r>
              <a:rPr lang="en-US" dirty="0" smtClean="0"/>
              <a:t>Initiative (CITI) is an online educational course about research ethics.  WFU subscribes to CITI through the University of Miami.</a:t>
            </a:r>
          </a:p>
          <a:p>
            <a:endParaRPr lang="en-US" dirty="0" smtClean="0"/>
          </a:p>
          <a:p>
            <a:r>
              <a:rPr lang="en-US" dirty="0"/>
              <a:t>Everyone involved in research with human subjects must complete the basic curriculum for Human Research before </a:t>
            </a:r>
            <a:r>
              <a:rPr lang="en-US" dirty="0" smtClean="0"/>
              <a:t>beginning any research activities. </a:t>
            </a:r>
            <a:endParaRPr lang="en-US" dirty="0"/>
          </a:p>
          <a:p>
            <a:endParaRPr lang="en-US" dirty="0"/>
          </a:p>
          <a:p>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2700"/>
                </p14:media>
              </p:ext>
            </p:extLst>
          </p:nvPr>
        </p:nvPicPr>
        <p:blipFill>
          <a:blip r:embed="rId4"/>
          <a:stretch>
            <a:fillRect/>
          </a:stretch>
        </p:blipFill>
        <p:spPr>
          <a:xfrm>
            <a:off x="8534400" y="5928518"/>
            <a:ext cx="487363" cy="487363"/>
          </a:xfrm>
          <a:prstGeom prst="rect">
            <a:avLst/>
          </a:prstGeom>
        </p:spPr>
      </p:pic>
    </p:spTree>
    <p:extLst>
      <p:ext uri="{BB962C8B-B14F-4D97-AF65-F5344CB8AC3E}">
        <p14:creationId xmlns:p14="http://schemas.microsoft.com/office/powerpoint/2010/main" val="1330695005"/>
      </p:ext>
    </p:extLst>
  </p:cSld>
  <p:clrMapOvr>
    <a:masterClrMapping/>
  </p:clrMapOvr>
  <mc:AlternateContent xmlns:mc="http://schemas.openxmlformats.org/markup-compatibility/2006" xmlns:p14="http://schemas.microsoft.com/office/powerpoint/2010/main">
    <mc:Choice Requires="p14">
      <p:transition spd="slow" p14:dur="2000" advTm="26000"/>
    </mc:Choice>
    <mc:Fallback xmlns="">
      <p:transition spd="slow"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 Website</a:t>
            </a:r>
            <a:endParaRPr lang="en-US" dirty="0"/>
          </a:p>
        </p:txBody>
      </p:sp>
      <p:sp>
        <p:nvSpPr>
          <p:cNvPr id="3" name="Content Placeholder 2"/>
          <p:cNvSpPr>
            <a:spLocks noGrp="1"/>
          </p:cNvSpPr>
          <p:nvPr>
            <p:ph idx="1"/>
          </p:nvPr>
        </p:nvSpPr>
        <p:spPr/>
        <p:txBody>
          <a:bodyPr/>
          <a:lstStyle/>
          <a:p>
            <a:r>
              <a:rPr lang="en-US" dirty="0" smtClean="0"/>
              <a:t>To access the CITI modules, go to </a:t>
            </a:r>
            <a:r>
              <a:rPr lang="en-US" dirty="0" smtClean="0">
                <a:hlinkClick r:id="rId4"/>
              </a:rPr>
              <a:t>www.citiprogram.org</a:t>
            </a:r>
            <a:r>
              <a:rPr lang="en-US" dirty="0" smtClean="0"/>
              <a:t>.</a:t>
            </a:r>
          </a:p>
          <a:p>
            <a:endParaRPr lang="en-US" dirty="0" smtClean="0"/>
          </a:p>
          <a:p>
            <a:r>
              <a:rPr lang="en-US" dirty="0"/>
              <a:t>You will create a CITI-specific username and password. Write it down!</a:t>
            </a:r>
          </a:p>
          <a:p>
            <a:r>
              <a:rPr lang="en-US" dirty="0" smtClean="0"/>
              <a:t> </a:t>
            </a:r>
          </a:p>
          <a:p>
            <a:r>
              <a:rPr lang="en-US" dirty="0" smtClean="0"/>
              <a:t>Remember to affiliate with Wake Forest University (WFU). If you are collaborating with researchers at Wake Forest School of Medicine (WFSOM), you may choose both WFU and WFSOM as your affiliations.</a:t>
            </a:r>
          </a:p>
          <a:p>
            <a:endParaRPr lang="en-US" dirty="0" smtClean="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2733"/>
                </p14:media>
              </p:ext>
            </p:extLst>
          </p:nvPr>
        </p:nvPicPr>
        <p:blipFill>
          <a:blip r:embed="rId5"/>
          <a:stretch>
            <a:fillRect/>
          </a:stretch>
        </p:blipFill>
        <p:spPr>
          <a:xfrm>
            <a:off x="8438356" y="5711461"/>
            <a:ext cx="487363" cy="487363"/>
          </a:xfrm>
          <a:prstGeom prst="rect">
            <a:avLst/>
          </a:prstGeom>
        </p:spPr>
      </p:pic>
    </p:spTree>
    <p:extLst>
      <p:ext uri="{BB962C8B-B14F-4D97-AF65-F5344CB8AC3E}">
        <p14:creationId xmlns:p14="http://schemas.microsoft.com/office/powerpoint/2010/main" val="2427338386"/>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67" fill="hold"/>
                                        <p:tgtEl>
                                          <p:spTgt spid="4"/>
                                        </p:tgtEl>
                                      </p:cBhvr>
                                    </p:cmd>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5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10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site</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From the main menu, select “Add a course or update learner groups”.</a:t>
            </a:r>
          </a:p>
          <a:p>
            <a:pPr marL="457200" indent="-457200">
              <a:buAutoNum type="arabicPeriod"/>
            </a:pPr>
            <a:endParaRPr lang="en-US" dirty="0"/>
          </a:p>
          <a:p>
            <a:pPr marL="457200" indent="-457200">
              <a:buAutoNum type="arabicPeriod"/>
            </a:pPr>
            <a:r>
              <a:rPr lang="en-US" dirty="0" smtClean="0"/>
              <a:t>Under “Getting Started”, select “Human Subjects Research.” </a:t>
            </a:r>
          </a:p>
          <a:p>
            <a:pPr marL="457200" indent="-457200">
              <a:buAutoNum type="arabicPeriod"/>
            </a:pPr>
            <a:endParaRPr lang="en-US" dirty="0"/>
          </a:p>
          <a:p>
            <a:pPr marL="457200" indent="-457200">
              <a:buAutoNum type="arabicPeriod"/>
            </a:pPr>
            <a:r>
              <a:rPr lang="en-US" dirty="0" smtClean="0"/>
              <a:t>Select the “Basic Course”.</a:t>
            </a:r>
          </a:p>
          <a:p>
            <a:pPr marL="457200" indent="-457200">
              <a:buAutoNum type="arabicPeriod"/>
            </a:pPr>
            <a:endParaRPr lang="en-US" dirty="0"/>
          </a:p>
          <a:p>
            <a:pPr marL="457200" indent="-457200">
              <a:buAutoNum type="arabicPeriod"/>
            </a:pPr>
            <a:r>
              <a:rPr lang="en-US" dirty="0" smtClean="0"/>
              <a:t>Choose the appropriate group for your type of research. </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3000"/>
                </p14:media>
              </p:ext>
            </p:extLst>
          </p:nvPr>
        </p:nvPicPr>
        <p:blipFill>
          <a:blip r:embed="rId4"/>
          <a:stretch>
            <a:fillRect/>
          </a:stretch>
        </p:blipFill>
        <p:spPr>
          <a:xfrm>
            <a:off x="8438356" y="5867400"/>
            <a:ext cx="487363" cy="487363"/>
          </a:xfrm>
          <a:prstGeom prst="rect">
            <a:avLst/>
          </a:prstGeom>
        </p:spPr>
      </p:pic>
    </p:spTree>
    <p:extLst>
      <p:ext uri="{BB962C8B-B14F-4D97-AF65-F5344CB8AC3E}">
        <p14:creationId xmlns:p14="http://schemas.microsoft.com/office/powerpoint/2010/main" val="4013767082"/>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33" fill="hold"/>
                                        <p:tgtEl>
                                          <p:spTgt spid="4"/>
                                        </p:tgtEl>
                                      </p:cBhvr>
                                    </p:cmd>
                                  </p:childTnLst>
                                </p:cTn>
                              </p:par>
                              <p:par>
                                <p:cTn id="7" presetID="10" presetClass="entr" presetSubtype="0" fill="hold" nodeType="withEffect">
                                  <p:stCondLst>
                                    <p:cond delay="1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7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1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13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Group? </a:t>
            </a:r>
            <a:endParaRPr lang="en-US" dirty="0"/>
          </a:p>
        </p:txBody>
      </p:sp>
      <p:sp>
        <p:nvSpPr>
          <p:cNvPr id="3" name="Content Placeholder 2"/>
          <p:cNvSpPr>
            <a:spLocks noGrp="1"/>
          </p:cNvSpPr>
          <p:nvPr>
            <p:ph idx="1"/>
          </p:nvPr>
        </p:nvSpPr>
        <p:spPr/>
        <p:txBody>
          <a:bodyPr/>
          <a:lstStyle/>
          <a:p>
            <a:r>
              <a:rPr lang="en-US" u="sng" dirty="0" smtClean="0"/>
              <a:t>Group 1: Social/Humanistic/Behavioral Research </a:t>
            </a:r>
            <a:r>
              <a:rPr lang="en-US" dirty="0" smtClean="0"/>
              <a:t>contains 9 modules. Certification is good for 5 years</a:t>
            </a:r>
          </a:p>
          <a:p>
            <a:r>
              <a:rPr lang="en-US" dirty="0"/>
              <a:t>Most WFU researchers </a:t>
            </a:r>
            <a:r>
              <a:rPr lang="en-US" dirty="0" smtClean="0"/>
              <a:t>should </a:t>
            </a:r>
            <a:r>
              <a:rPr lang="en-US" dirty="0"/>
              <a:t>choose Group 1. </a:t>
            </a:r>
          </a:p>
          <a:p>
            <a:endParaRPr lang="en-US" dirty="0"/>
          </a:p>
          <a:p>
            <a:r>
              <a:rPr lang="en-US" u="sng" dirty="0"/>
              <a:t>Group 2: Social/Humanistic/Behavioral Research </a:t>
            </a:r>
            <a:r>
              <a:rPr lang="en-US" dirty="0"/>
              <a:t>contains 13 modules. Certification is good for 5 years.</a:t>
            </a:r>
          </a:p>
          <a:p>
            <a:r>
              <a:rPr lang="en-US" dirty="0" smtClean="0"/>
              <a:t>WFU researchers conducting research in schools, e.g., education faculty and graduate students, will choose Group 2.</a:t>
            </a:r>
            <a:r>
              <a:rPr lang="en-US" dirty="0"/>
              <a:t> </a:t>
            </a:r>
            <a:endParaRPr lang="en-US" dirty="0" smtClean="0"/>
          </a:p>
          <a:p>
            <a:endParaRPr lang="en-US" dirty="0" smtClean="0"/>
          </a:p>
          <a:p>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2700"/>
                </p14:media>
              </p:ext>
            </p:extLst>
          </p:nvPr>
        </p:nvPicPr>
        <p:blipFill>
          <a:blip r:embed="rId4"/>
          <a:stretch>
            <a:fillRect/>
          </a:stretch>
        </p:blipFill>
        <p:spPr>
          <a:xfrm>
            <a:off x="8438356" y="5928518"/>
            <a:ext cx="487363" cy="487363"/>
          </a:xfrm>
          <a:prstGeom prst="rect">
            <a:avLst/>
          </a:prstGeom>
        </p:spPr>
      </p:pic>
    </p:spTree>
    <p:extLst>
      <p:ext uri="{BB962C8B-B14F-4D97-AF65-F5344CB8AC3E}">
        <p14:creationId xmlns:p14="http://schemas.microsoft.com/office/powerpoint/2010/main" val="4140192505"/>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3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continued</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endParaRPr lang="en-US" b="1" dirty="0" smtClean="0"/>
          </a:p>
          <a:p>
            <a:pPr marL="0" indent="0"/>
            <a:r>
              <a:rPr lang="en-US" sz="2600" u="sng" dirty="0"/>
              <a:t>Group 3: Biomedical research </a:t>
            </a:r>
            <a:r>
              <a:rPr lang="en-US" sz="2600" dirty="0"/>
              <a:t> </a:t>
            </a:r>
            <a:r>
              <a:rPr lang="en-US" sz="2600" dirty="0" smtClean="0"/>
              <a:t>contains 16 modules. </a:t>
            </a:r>
            <a:r>
              <a:rPr lang="en-US" sz="2600" dirty="0"/>
              <a:t>Certification is good for 3 years</a:t>
            </a:r>
            <a:r>
              <a:rPr lang="en-US" sz="2600" dirty="0" smtClean="0"/>
              <a:t>.</a:t>
            </a:r>
          </a:p>
          <a:p>
            <a:pPr marL="0" indent="0"/>
            <a:endParaRPr lang="en-US" sz="2600" dirty="0"/>
          </a:p>
          <a:p>
            <a:pPr marL="0" indent="0"/>
            <a:r>
              <a:rPr lang="en-US" sz="2600" dirty="0" smtClean="0"/>
              <a:t>WFU researchers engaging in biomedical research, e.g., HES faculty and students, will select Group 3. </a:t>
            </a:r>
            <a:endParaRPr lang="en-US" sz="2600" dirty="0"/>
          </a:p>
          <a:p>
            <a:pPr marL="0" indent="0"/>
            <a:endParaRPr lang="en-US" sz="2600" dirty="0" smtClean="0"/>
          </a:p>
          <a:p>
            <a:pPr marL="0" indent="0"/>
            <a:r>
              <a:rPr lang="en-US" sz="2600" dirty="0" smtClean="0"/>
              <a:t>Please note that if you are working on a research project approved by the WFSOM IRB, you should contact our office for further guidance. </a:t>
            </a:r>
          </a:p>
          <a:p>
            <a:pPr>
              <a:buFont typeface="Arial"/>
              <a:buChar char="•"/>
            </a:pPr>
            <a:endParaRPr lang="en-US" dirty="0" smtClean="0"/>
          </a:p>
          <a:p>
            <a:pPr marL="0" indent="0"/>
            <a:r>
              <a:rPr lang="en-US" b="1" dirty="0" smtClean="0"/>
              <a:t>	</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2300"/>
                </p14:media>
              </p:ext>
            </p:extLst>
          </p:nvPr>
        </p:nvPicPr>
        <p:blipFill>
          <a:blip r:embed="rId4"/>
          <a:stretch>
            <a:fillRect/>
          </a:stretch>
        </p:blipFill>
        <p:spPr>
          <a:xfrm>
            <a:off x="8534400" y="5928518"/>
            <a:ext cx="487363" cy="487363"/>
          </a:xfrm>
          <a:prstGeom prst="rect">
            <a:avLst/>
          </a:prstGeom>
        </p:spPr>
      </p:pic>
    </p:spTree>
    <p:extLst>
      <p:ext uri="{BB962C8B-B14F-4D97-AF65-F5344CB8AC3E}">
        <p14:creationId xmlns:p14="http://schemas.microsoft.com/office/powerpoint/2010/main" val="1314581634"/>
      </p:ext>
    </p:extLst>
  </p:cSld>
  <p:clrMapOvr>
    <a:masterClrMapping/>
  </p:clrMapOvr>
  <mc:AlternateContent xmlns:mc="http://schemas.openxmlformats.org/markup-compatibility/2006" xmlns:p14="http://schemas.microsoft.com/office/powerpoint/2010/main">
    <mc:Choice Requires="p14">
      <p:transition spd="slow" p14:dur="2000" advTm="29000"/>
    </mc:Choice>
    <mc:Fallback xmlns="">
      <p:transition spd="slow"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a:t>
            </a:r>
            <a:endParaRPr lang="en-US" dirty="0"/>
          </a:p>
        </p:txBody>
      </p:sp>
      <p:sp>
        <p:nvSpPr>
          <p:cNvPr id="3" name="Content Placeholder 2"/>
          <p:cNvSpPr>
            <a:spLocks noGrp="1"/>
          </p:cNvSpPr>
          <p:nvPr>
            <p:ph idx="1"/>
          </p:nvPr>
        </p:nvSpPr>
        <p:spPr/>
        <p:txBody>
          <a:bodyPr>
            <a:normAutofit lnSpcReduction="10000"/>
          </a:bodyPr>
          <a:lstStyle/>
          <a:p>
            <a:r>
              <a:rPr lang="en-US" dirty="0" smtClean="0"/>
              <a:t>1. Specific CITI modules are required for some types of research (e.g., internet surveys, international, vulnerable populations). You should choose these as ‘elective’ modules.</a:t>
            </a:r>
          </a:p>
          <a:p>
            <a:r>
              <a:rPr lang="en-US" dirty="0" smtClean="0"/>
              <a:t>2. A score of 80% correct is required to receive credit for the course. You should print the CITI completion report for your files.</a:t>
            </a:r>
          </a:p>
          <a:p>
            <a:r>
              <a:rPr lang="en-US" dirty="0" smtClean="0"/>
              <a:t>3. Before your CITI certification date expires, you should complete the appropriate </a:t>
            </a:r>
            <a:r>
              <a:rPr lang="en-US" i="1" dirty="0" smtClean="0"/>
              <a:t>Refresher</a:t>
            </a:r>
            <a:r>
              <a:rPr lang="en-US" dirty="0" smtClean="0"/>
              <a:t> course. </a:t>
            </a:r>
          </a:p>
          <a:p>
            <a:r>
              <a:rPr lang="en-US" dirty="0" smtClean="0"/>
              <a:t>4. For more information, please log on to the CITI site to access their knowledge base under the “Support” tab.</a:t>
            </a:r>
          </a:p>
          <a:p>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st="3500"/>
                </p14:media>
              </p:ext>
            </p:extLst>
          </p:nvPr>
        </p:nvPicPr>
        <p:blipFill>
          <a:blip r:embed="rId4"/>
          <a:stretch>
            <a:fillRect/>
          </a:stretch>
        </p:blipFill>
        <p:spPr>
          <a:xfrm>
            <a:off x="8438356" y="5928518"/>
            <a:ext cx="487363" cy="487363"/>
          </a:xfrm>
          <a:prstGeom prst="rect">
            <a:avLst/>
          </a:prstGeom>
        </p:spPr>
      </p:pic>
    </p:spTree>
    <p:extLst>
      <p:ext uri="{BB962C8B-B14F-4D97-AF65-F5344CB8AC3E}">
        <p14:creationId xmlns:p14="http://schemas.microsoft.com/office/powerpoint/2010/main" val="1546549981"/>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92" fill="hold"/>
                                        <p:tgtEl>
                                          <p:spTgt spid="4"/>
                                        </p:tgtEl>
                                      </p:cBhvr>
                                    </p:cmd>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1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20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26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Details, continued</a:t>
            </a:r>
            <a:endParaRPr lang="en-US" dirty="0"/>
          </a:p>
        </p:txBody>
      </p:sp>
      <p:sp>
        <p:nvSpPr>
          <p:cNvPr id="3" name="Content Placeholder 2"/>
          <p:cNvSpPr>
            <a:spLocks noGrp="1"/>
          </p:cNvSpPr>
          <p:nvPr>
            <p:ph idx="1"/>
          </p:nvPr>
        </p:nvSpPr>
        <p:spPr/>
        <p:txBody>
          <a:bodyPr/>
          <a:lstStyle/>
          <a:p>
            <a:r>
              <a:rPr lang="en-US" dirty="0" smtClean="0"/>
              <a:t>The training does not need to be completed all at once.  You may save your work and come and go as needed. </a:t>
            </a:r>
          </a:p>
          <a:p>
            <a:endParaRPr lang="en-US" dirty="0"/>
          </a:p>
          <a:p>
            <a:r>
              <a:rPr lang="en-US" dirty="0" smtClean="0"/>
              <a:t>Upon completion of the CITI training, the IRB staff will receive an email that you have completed your training.</a:t>
            </a: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3000"/>
                </p14:media>
              </p:ext>
            </p:extLst>
          </p:nvPr>
        </p:nvPicPr>
        <p:blipFill>
          <a:blip r:embed="rId4"/>
          <a:stretch>
            <a:fillRect/>
          </a:stretch>
        </p:blipFill>
        <p:spPr>
          <a:xfrm>
            <a:off x="8438356" y="5791200"/>
            <a:ext cx="487363" cy="487363"/>
          </a:xfrm>
          <a:prstGeom prst="rect">
            <a:avLst/>
          </a:prstGeom>
        </p:spPr>
      </p:pic>
    </p:spTree>
    <p:extLst>
      <p:ext uri="{BB962C8B-B14F-4D97-AF65-F5344CB8AC3E}">
        <p14:creationId xmlns:p14="http://schemas.microsoft.com/office/powerpoint/2010/main" val="319594692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Have you completed CITI at another institution?</a:t>
            </a:r>
            <a:endParaRPr lang="en-US" dirty="0"/>
          </a:p>
        </p:txBody>
      </p:sp>
      <p:sp>
        <p:nvSpPr>
          <p:cNvPr id="3" name="Content Placeholder 2"/>
          <p:cNvSpPr>
            <a:spLocks noGrp="1"/>
          </p:cNvSpPr>
          <p:nvPr>
            <p:ph idx="1"/>
          </p:nvPr>
        </p:nvSpPr>
        <p:spPr/>
        <p:txBody>
          <a:bodyPr/>
          <a:lstStyle/>
          <a:p>
            <a:pPr>
              <a:lnSpc>
                <a:spcPct val="150000"/>
              </a:lnSpc>
              <a:buFont typeface="Arial"/>
              <a:buChar char="•"/>
            </a:pPr>
            <a:r>
              <a:rPr lang="en-US" dirty="0" smtClean="0"/>
              <a:t>Log into your CITI account.</a:t>
            </a:r>
          </a:p>
          <a:p>
            <a:pPr>
              <a:lnSpc>
                <a:spcPct val="150000"/>
              </a:lnSpc>
              <a:buFont typeface="Arial"/>
              <a:buChar char="•"/>
            </a:pPr>
            <a:r>
              <a:rPr lang="en-US" dirty="0" smtClean="0"/>
              <a:t>Change your affiliation to WFU. </a:t>
            </a:r>
            <a:endParaRPr lang="en-US" dirty="0"/>
          </a:p>
          <a:p>
            <a:pPr>
              <a:lnSpc>
                <a:spcPct val="150000"/>
              </a:lnSpc>
              <a:buFont typeface="Arial"/>
              <a:buChar char="•"/>
            </a:pPr>
            <a:r>
              <a:rPr lang="en-US" dirty="0" smtClean="0"/>
              <a:t>Select “Add a course or update learner groups”.  </a:t>
            </a:r>
            <a:endParaRPr lang="en-US" dirty="0"/>
          </a:p>
          <a:p>
            <a:pPr>
              <a:lnSpc>
                <a:spcPct val="150000"/>
              </a:lnSpc>
              <a:buFont typeface="Arial"/>
              <a:buChar char="•"/>
            </a:pPr>
            <a:r>
              <a:rPr lang="en-US" dirty="0" smtClean="0"/>
              <a:t>Select the “Human Research” category. </a:t>
            </a:r>
          </a:p>
          <a:p>
            <a:pPr>
              <a:lnSpc>
                <a:spcPct val="150000"/>
              </a:lnSpc>
              <a:buFont typeface="Arial"/>
              <a:buChar char="•"/>
            </a:pPr>
            <a:r>
              <a:rPr lang="en-US" dirty="0" smtClean="0"/>
              <a:t>Register for the appropriate Basic Course. </a:t>
            </a:r>
          </a:p>
          <a:p>
            <a:pPr marL="347472">
              <a:lnSpc>
                <a:spcPct val="150000"/>
              </a:lnSpc>
              <a:spcBef>
                <a:spcPts val="0"/>
              </a:spcBef>
              <a:spcAft>
                <a:spcPts val="0"/>
              </a:spcAft>
              <a:buFont typeface="Arial"/>
              <a:buChar char="•"/>
            </a:pPr>
            <a:r>
              <a:rPr lang="en-US" dirty="0" smtClean="0"/>
              <a:t>You will be prompted to complete only the modules you are missing. </a:t>
            </a:r>
            <a:endParaRPr lang="en-US"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3400"/>
                </p14:media>
              </p:ext>
            </p:extLst>
          </p:nvPr>
        </p:nvPicPr>
        <p:blipFill>
          <a:blip r:embed="rId4"/>
          <a:stretch>
            <a:fillRect/>
          </a:stretch>
        </p:blipFill>
        <p:spPr>
          <a:xfrm>
            <a:off x="8438356" y="5928518"/>
            <a:ext cx="487363" cy="487363"/>
          </a:xfrm>
          <a:prstGeom prst="rect">
            <a:avLst/>
          </a:prstGeom>
        </p:spPr>
      </p:pic>
    </p:spTree>
    <p:extLst>
      <p:ext uri="{BB962C8B-B14F-4D97-AF65-F5344CB8AC3E}">
        <p14:creationId xmlns:p14="http://schemas.microsoft.com/office/powerpoint/2010/main" val="639905520"/>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13" fill="hold"/>
                                        <p:tgtEl>
                                          <p:spTgt spid="2"/>
                                        </p:tgtEl>
                                      </p:cBhvr>
                                    </p:cmd>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5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8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120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1500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180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efault Theme">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799</TotalTime>
  <Words>501</Words>
  <Application>Microsoft Office PowerPoint</Application>
  <PresentationFormat>On-screen Show (4:3)</PresentationFormat>
  <Paragraphs>72</Paragraphs>
  <Slides>12</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Times New Roman</vt:lpstr>
      <vt:lpstr>Default Theme</vt:lpstr>
      <vt:lpstr>Getting Started with Human Subjects Research</vt:lpstr>
      <vt:lpstr>Educational Requirements</vt:lpstr>
      <vt:lpstr>CITI Website</vt:lpstr>
      <vt:lpstr>Navigating the site</vt:lpstr>
      <vt:lpstr>Which Group? </vt:lpstr>
      <vt:lpstr>Group, continued</vt:lpstr>
      <vt:lpstr>Details</vt:lpstr>
      <vt:lpstr>Details, continued</vt:lpstr>
      <vt:lpstr>Have you completed CITI at another institution?</vt:lpstr>
      <vt:lpstr>What’s Next? </vt:lpstr>
      <vt:lpstr>Important Points to Remember</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My Research Started</dc:title>
  <dc:creator>WFU</dc:creator>
  <cp:lastModifiedBy>Baird, Jeanie L.</cp:lastModifiedBy>
  <cp:revision>73</cp:revision>
  <dcterms:created xsi:type="dcterms:W3CDTF">2015-08-11T14:09:12Z</dcterms:created>
  <dcterms:modified xsi:type="dcterms:W3CDTF">2016-09-09T16:39:32Z</dcterms:modified>
</cp:coreProperties>
</file>